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4081" r:id="rId2"/>
    <p:sldMasterId id="2147484068" r:id="rId3"/>
    <p:sldMasterId id="2147484093" r:id="rId4"/>
  </p:sldMasterIdLst>
  <p:notesMasterIdLst>
    <p:notesMasterId r:id="rId27"/>
  </p:notesMasterIdLst>
  <p:sldIdLst>
    <p:sldId id="311" r:id="rId5"/>
    <p:sldId id="258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4" r:id="rId15"/>
    <p:sldId id="333" r:id="rId16"/>
    <p:sldId id="334" r:id="rId17"/>
    <p:sldId id="325" r:id="rId18"/>
    <p:sldId id="326" r:id="rId19"/>
    <p:sldId id="289" r:id="rId20"/>
    <p:sldId id="327" r:id="rId21"/>
    <p:sldId id="296" r:id="rId22"/>
    <p:sldId id="328" r:id="rId23"/>
    <p:sldId id="332" r:id="rId24"/>
    <p:sldId id="331" r:id="rId25"/>
    <p:sldId id="31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>
        <p:scale>
          <a:sx n="100" d="100"/>
          <a:sy n="100" d="100"/>
        </p:scale>
        <p:origin x="-123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E65DF0-B023-4344-B8AE-18E8B0A5CB37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99D66F-79CE-4ACA-B325-62C6A741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0910-43E6-462D-9554-C1F7B3FC5F2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4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0910-43E6-462D-9554-C1F7B3FC5F2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3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400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3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1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4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9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6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0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7CB61-099C-453C-826B-26CE6C283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45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D636E5-90C7-4B5E-8186-ECE0EDFF1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9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41F860-F655-474A-9C47-F6D0CD99B8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6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2FD311-D2BD-438D-9EF6-335408D033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09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4A906-3594-4EC2-96E9-55CA9962C6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5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504C83-4810-4B58-BEBD-8131C596C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7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9F97B-B65C-4B2D-A328-FE9C49B91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83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352EF8-7BF2-47F0-93C9-D1C9F7F088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0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F97350-916C-48E4-817A-D88CC9203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FF543D-F45F-40B8-B34C-1FFB6F984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9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C5B32-BFD2-4AAF-8E0B-80272F0A5F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228600" y="1506857"/>
            <a:ext cx="8686800" cy="457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8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380163"/>
            <a:ext cx="1666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389D3-E558-4EFD-9BDD-E6FCA0614A9C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57338"/>
            <a:ext cx="9144000" cy="365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8686800" cy="12509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Survey of Career Service Professionals:</a:t>
            </a:r>
            <a:br>
              <a:rPr lang="en-US" sz="3200" b="1" dirty="0" smtClean="0"/>
            </a:br>
            <a:r>
              <a:rPr lang="en-US" sz="3200" b="1" dirty="0" smtClean="0"/>
              <a:t>Other Non-Profit Organization</a:t>
            </a:r>
            <a:br>
              <a:rPr lang="en-US" sz="3200" b="1" dirty="0" smtClean="0"/>
            </a:br>
            <a:r>
              <a:rPr lang="en-US" sz="2800" b="1" dirty="0" smtClean="0"/>
              <a:t>(non-charity)</a:t>
            </a:r>
            <a:endParaRPr lang="en-US" sz="28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105400"/>
            <a:ext cx="6400800" cy="1012825"/>
          </a:xfrm>
        </p:spPr>
        <p:txBody>
          <a:bodyPr/>
          <a:lstStyle/>
          <a:p>
            <a:r>
              <a:rPr lang="en-US" sz="2000" dirty="0" smtClean="0"/>
              <a:t>January, 2012</a:t>
            </a:r>
            <a:endParaRPr lang="en-US" sz="2000" dirty="0"/>
          </a:p>
        </p:txBody>
      </p:sp>
      <p:pic>
        <p:nvPicPr>
          <p:cNvPr id="5" name="Picture 4" descr="\\172.16.16.2\Network Share\MARKETING-COMMUNICATIONS\Visual Identity &amp; Logos\Logos - Family\CERIC\CERIC-Hrznt_CMYK-Colo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8674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81600" y="6356350"/>
            <a:ext cx="35052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00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which of the following areas would you like to focus </a:t>
            </a:r>
            <a:r>
              <a:rPr lang="en-US" sz="1200" b="1" dirty="0" smtClean="0"/>
              <a:t>your professional </a:t>
            </a:r>
            <a:r>
              <a:rPr lang="en-US" sz="1200" b="1" dirty="0"/>
              <a:t>development over the next year</a:t>
            </a:r>
            <a:r>
              <a:rPr lang="en-US" sz="1200" b="1" dirty="0" smtClean="0"/>
              <a:t>?</a:t>
            </a:r>
          </a:p>
          <a:p>
            <a:pPr algn="ctr"/>
            <a:r>
              <a:rPr lang="en-US" sz="1200" b="1" dirty="0" smtClean="0"/>
              <a:t>(</a:t>
            </a:r>
            <a:r>
              <a:rPr lang="en-US" sz="1200" b="1" dirty="0"/>
              <a:t>Select up to 5)</a:t>
            </a:r>
            <a:r>
              <a:rPr lang="en-US" dirty="0"/>
              <a:t> 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75" y="2154198"/>
            <a:ext cx="7423450" cy="397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37338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Thinking about given time constraints and available </a:t>
            </a:r>
            <a:r>
              <a:rPr lang="en-US" sz="1400" b="1" dirty="0" smtClean="0"/>
              <a:t>resources,</a:t>
            </a:r>
          </a:p>
          <a:p>
            <a:pPr algn="ctr"/>
            <a:r>
              <a:rPr lang="en-US" sz="1400" b="1" dirty="0" smtClean="0"/>
              <a:t>what </a:t>
            </a:r>
            <a:r>
              <a:rPr lang="en-US" sz="1400" b="1" dirty="0"/>
              <a:t>type of training do you prefer? (Select the top 3 that apply)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315834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Professional Development and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1828800"/>
            <a:ext cx="7218363" cy="79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743200"/>
            <a:ext cx="721836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7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Professional Development and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3276600" cy="365125"/>
          </a:xfrm>
        </p:spPr>
        <p:txBody>
          <a:bodyPr/>
          <a:lstStyle/>
          <a:p>
            <a:r>
              <a:rPr lang="en-US" dirty="0"/>
              <a:t>Other Non-Profit Organization </a:t>
            </a:r>
            <a:r>
              <a:rPr lang="en-US" dirty="0" smtClean="0"/>
              <a:t>Sector, </a:t>
            </a:r>
            <a:fld id="{850E7ACC-A807-431C-A50D-DB07112E74D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8" y="1828800"/>
            <a:ext cx="7504113" cy="49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2438400"/>
            <a:ext cx="750411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3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15000" y="6356350"/>
            <a:ext cx="29718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556175"/>
            <a:ext cx="7184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is your yearly personal professional development budget?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957935"/>
            <a:ext cx="718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an employer were not in a position to cover the costs of your professional </a:t>
            </a:r>
            <a:r>
              <a:rPr lang="en-US" sz="1200" b="1" dirty="0" smtClean="0"/>
              <a:t>development,</a:t>
            </a:r>
          </a:p>
          <a:p>
            <a:pPr algn="ctr"/>
            <a:r>
              <a:rPr lang="en-US" sz="1200" b="1" dirty="0" smtClean="0"/>
              <a:t>how </a:t>
            </a:r>
            <a:r>
              <a:rPr lang="en-US" sz="1200" b="1" dirty="0"/>
              <a:t>much would you be personally willing to pay for professional development annually?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14124"/>
            <a:ext cx="7184802" cy="211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0075"/>
            <a:ext cx="7184802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37338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27999"/>
            <a:ext cx="8133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On which of the following client groups would you most like to focus your professional development? (Select all that apply)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74" y="1981200"/>
            <a:ext cx="5388051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37338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41388" y="1808975"/>
            <a:ext cx="7277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Is your organization involved in career development research?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281" y="3789402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types of research are you undertaking? (Select all that apply)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33" y="2209800"/>
            <a:ext cx="7291448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4267200"/>
            <a:ext cx="727789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39624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799451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Are you currently evaluating the impact of your career counselling/career development program or services?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1040" y="3625334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 are currently evaluating your program, what are you focusing upon? (Select all that apply)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291448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962400"/>
            <a:ext cx="72421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Career Competency/Mobility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356350"/>
            <a:ext cx="35814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1515" y="1597193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being professionally certified to you?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3843" y="4140694"/>
            <a:ext cx="7209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interested are you in becoming a manager in the field of career development? 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0" y="1981200"/>
            <a:ext cx="7218290" cy="179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3" y="4572000"/>
            <a:ext cx="7225866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6400" y="6356350"/>
            <a:ext cx="32004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7413" y="1676398"/>
            <a:ext cx="730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social media in terms of the work performed by career service professionals?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413" y="3990201"/>
            <a:ext cx="7267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often do you use social media tools for professional purposes? 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953397"/>
            <a:ext cx="7272264" cy="185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267200"/>
            <a:ext cx="72675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43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Other Non-Profit Organization Sector, </a:t>
            </a:r>
            <a:fld id="{850E7ACC-A807-431C-A50D-DB07112E74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5" y="2253734"/>
            <a:ext cx="5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701793"/>
            <a:ext cx="7242676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32766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79653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social media tools do you use most often for professional purposes? (Select all that apply)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209800"/>
            <a:ext cx="7242676" cy="35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356350"/>
            <a:ext cx="35814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600200"/>
            <a:ext cx="718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would you rate your skill-level in terms of using social </a:t>
            </a:r>
            <a:r>
              <a:rPr lang="en-US" sz="1200" b="1" dirty="0" smtClean="0"/>
              <a:t>media</a:t>
            </a:r>
          </a:p>
          <a:p>
            <a:pPr algn="ctr"/>
            <a:r>
              <a:rPr lang="en-US" sz="1200" b="1" dirty="0" smtClean="0"/>
              <a:t>(Facebook</a:t>
            </a:r>
            <a:r>
              <a:rPr lang="en-US" sz="1200" b="1" dirty="0"/>
              <a:t>, LinkedIn, </a:t>
            </a:r>
            <a:r>
              <a:rPr lang="en-US" sz="1200" b="1" dirty="0" err="1"/>
              <a:t>Prezi</a:t>
            </a:r>
            <a:r>
              <a:rPr lang="en-US" sz="1200" b="1" dirty="0"/>
              <a:t>, Blackboard, Twitter, etc.) as a career development tool?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4031218"/>
            <a:ext cx="7183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 what extent are you involved in educating your clients about how to use social media tools?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27267"/>
            <a:ext cx="718343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69" y="2080915"/>
            <a:ext cx="7216519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Survey of Career Service Professionals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46525"/>
          </a:xfrm>
        </p:spPr>
        <p:txBody>
          <a:bodyPr/>
          <a:lstStyle/>
          <a:p>
            <a:pPr marL="0" indent="0" algn="ctr">
              <a:lnSpc>
                <a:spcPct val="250000"/>
              </a:lnSpc>
              <a:buNone/>
            </a:pPr>
            <a:endParaRPr lang="en-US" sz="1200" dirty="0" smtClean="0"/>
          </a:p>
          <a:p>
            <a:pPr marL="0" indent="0" algn="ctr">
              <a:lnSpc>
                <a:spcPct val="250000"/>
              </a:lnSpc>
              <a:buNone/>
            </a:pPr>
            <a:endParaRPr lang="en-US" sz="1200" dirty="0" smtClean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/>
              <a:t>Please visit the CERIC website to download the </a:t>
            </a:r>
            <a:r>
              <a:rPr lang="en-US" sz="2000" i="1" dirty="0" smtClean="0"/>
              <a:t>Survey of Career Service Professionals Highlights Report </a:t>
            </a:r>
            <a:r>
              <a:rPr lang="en-US" sz="2000" dirty="0" smtClean="0"/>
              <a:t>(available in English and French)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/>
              <a:t>and other information documents.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67400" y="6380163"/>
            <a:ext cx="2747963" cy="288925"/>
          </a:xfrm>
        </p:spPr>
        <p:txBody>
          <a:bodyPr/>
          <a:lstStyle/>
          <a:p>
            <a:r>
              <a:rPr lang="en-US" sz="1200" b="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Other Non-Profit Organization Sector, </a:t>
            </a:r>
            <a:r>
              <a:rPr lang="en-US" sz="1200" b="0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22</a:t>
            </a:r>
            <a:endParaRPr lang="en-US" sz="1200" b="0" dirty="0">
              <a:solidFill>
                <a:srgbClr val="FFFFFF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</p:spPr>
        <p:txBody>
          <a:bodyPr/>
          <a:lstStyle/>
          <a:p>
            <a:r>
              <a:rPr lang="en-US" dirty="0"/>
              <a:t>Other Non-Profit Organization </a:t>
            </a:r>
            <a:r>
              <a:rPr lang="en-US" dirty="0" smtClean="0"/>
              <a:t>Sector, </a:t>
            </a:r>
            <a:fld id="{850E7ACC-A807-431C-A50D-DB07112E74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133600"/>
            <a:ext cx="507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is your highest level of education completed?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242676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43600" y="6356350"/>
            <a:ext cx="27432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399" y="1619250"/>
            <a:ext cx="723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was your main area of focus in your highest level </a:t>
            </a:r>
            <a:r>
              <a:rPr lang="en-US" b="1" dirty="0" smtClean="0"/>
              <a:t>of</a:t>
            </a:r>
          </a:p>
          <a:p>
            <a:pPr algn="ctr"/>
            <a:r>
              <a:rPr lang="en-US" b="1" dirty="0" smtClean="0"/>
              <a:t>post-secondary </a:t>
            </a:r>
            <a:r>
              <a:rPr lang="en-US" b="1" dirty="0"/>
              <a:t>studies applicable to the career services field?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218290" cy="373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5000" y="6356350"/>
            <a:ext cx="29718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209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Years working in career </a:t>
            </a:r>
            <a:r>
              <a:rPr lang="en-US" b="1" dirty="0" smtClean="0"/>
              <a:t>development?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9" y="2743200"/>
            <a:ext cx="7267062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1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5000" y="6356350"/>
            <a:ext cx="29718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06059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gross (before deductions) annual salary or income?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381725"/>
            <a:ext cx="7242676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32766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676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Which answer BEST describes your job function as it relates to </a:t>
            </a:r>
            <a:r>
              <a:rPr lang="en-US" sz="1400" b="1" dirty="0" smtClean="0"/>
              <a:t>the</a:t>
            </a:r>
          </a:p>
          <a:p>
            <a:pPr algn="ctr"/>
            <a:r>
              <a:rPr lang="en-US" sz="1400" b="1" dirty="0" smtClean="0"/>
              <a:t>career </a:t>
            </a:r>
            <a:r>
              <a:rPr lang="en-US" sz="1400" b="1" dirty="0"/>
              <a:t>development/career counselling field? (Choose 1 answer)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55" y="2381725"/>
            <a:ext cx="7395089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0" y="6356350"/>
            <a:ext cx="33528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How did you find yourself working in the career development field? (Select all that apply)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9" y="2863351"/>
            <a:ext cx="7267062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0" y="6356350"/>
            <a:ext cx="3886200" cy="365125"/>
          </a:xfrm>
        </p:spPr>
        <p:txBody>
          <a:bodyPr/>
          <a:lstStyle/>
          <a:p>
            <a:r>
              <a:rPr lang="en-US" dirty="0"/>
              <a:t>Other Non-Profit Organization Sector, </a:t>
            </a:r>
            <a:fld id="{850E7ACC-A807-431C-A50D-DB07112E74D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57399"/>
            <a:ext cx="720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If you are considering moving to a new field, please indicate the reason. (Select all that apply)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4" y="2514600"/>
            <a:ext cx="7218290" cy="31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ER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627</Words>
  <Application>Microsoft Office PowerPoint</Application>
  <PresentationFormat>On-screen Show (4:3)</PresentationFormat>
  <Paragraphs>80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1_Custom Design</vt:lpstr>
      <vt:lpstr>Custom Design</vt:lpstr>
      <vt:lpstr>CERIC</vt:lpstr>
      <vt:lpstr>Survey of Career Service Professionals: Other Non-Profit Organization (non-charity)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Research</vt:lpstr>
      <vt:lpstr>Research</vt:lpstr>
      <vt:lpstr>Career Competency/Mobility</vt:lpstr>
      <vt:lpstr>Technology Access and Awareness</vt:lpstr>
      <vt:lpstr>Technology Access and Awareness</vt:lpstr>
      <vt:lpstr>Technology Access and Awareness</vt:lpstr>
      <vt:lpstr>Survey of Career Service Professionals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</dc:title>
  <dc:subject>CERIC 2011 Survey</dc:subject>
  <dc:creator>FluidSurveys</dc:creator>
  <cp:keywords>FluidSurveys</cp:keywords>
  <dc:description>Examples</dc:description>
  <cp:lastModifiedBy>Mario Gravelle</cp:lastModifiedBy>
  <cp:revision>49</cp:revision>
  <cp:lastPrinted>2013-01-04T15:11:26Z</cp:lastPrinted>
  <dcterms:created xsi:type="dcterms:W3CDTF">2012-05-29T20:03:54Z</dcterms:created>
  <dcterms:modified xsi:type="dcterms:W3CDTF">2013-01-09T18:02:27Z</dcterms:modified>
  <cp:category>Examples</cp:category>
</cp:coreProperties>
</file>