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4081" r:id="rId2"/>
    <p:sldMasterId id="2147484068" r:id="rId3"/>
    <p:sldMasterId id="2147484093" r:id="rId4"/>
  </p:sldMasterIdLst>
  <p:notesMasterIdLst>
    <p:notesMasterId r:id="rId27"/>
  </p:notesMasterIdLst>
  <p:sldIdLst>
    <p:sldId id="311" r:id="rId5"/>
    <p:sldId id="258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4" r:id="rId15"/>
    <p:sldId id="323" r:id="rId16"/>
    <p:sldId id="334" r:id="rId17"/>
    <p:sldId id="325" r:id="rId18"/>
    <p:sldId id="326" r:id="rId19"/>
    <p:sldId id="289" r:id="rId20"/>
    <p:sldId id="327" r:id="rId21"/>
    <p:sldId id="296" r:id="rId22"/>
    <p:sldId id="328" r:id="rId23"/>
    <p:sldId id="332" r:id="rId24"/>
    <p:sldId id="331" r:id="rId25"/>
    <p:sldId id="33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>
        <p:scale>
          <a:sx n="100" d="100"/>
          <a:sy n="100" d="100"/>
        </p:scale>
        <p:origin x="-123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E65DF0-B023-4344-B8AE-18E8B0A5CB37}" type="datetimeFigureOut">
              <a:rPr lang="en-US" smtClean="0"/>
              <a:t>1/9/2013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99D66F-79CE-4ACA-B325-62C6A7412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9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E0910-43E6-462D-9554-C1F7B3FC5F22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4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400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2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3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9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4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19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3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35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43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539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2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03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9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095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76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20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827CB61-099C-453C-826B-26CE6C283D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7454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636E5-90C7-4B5E-8186-ECE0EDFF18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96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41F860-F655-474A-9C47-F6D0CD99B83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62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281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2FD311-D2BD-438D-9EF6-335408D033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099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F4A906-3594-4EC2-96E9-55CA9962C6A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52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504C83-4810-4B58-BEBD-8131C596C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78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F9F97B-B65C-4B2D-A328-FE9C49B912B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83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D352EF8-7BF2-47F0-93C9-D1C9F7F088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308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F97350-916C-48E4-817A-D88CC9203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24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FF543D-F45F-40B8-B34C-1FFB6F9844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97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C5B32-BFD2-4AAF-8E0B-80272F0A5FE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856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0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3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E7ACC-A807-431C-A50D-DB07112E74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228600" y="1506857"/>
            <a:ext cx="8686800" cy="4571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80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AE0C-E740-4A10-A824-7195CAE0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9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A208-31FA-481D-BF90-41BF0668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28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380163"/>
            <a:ext cx="16668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89D3-E558-4EFD-9BDD-E6FCA0614A9C}" type="slidenum">
              <a:rPr lang="en-US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57338"/>
            <a:ext cx="9144000" cy="36512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" y="6096000"/>
            <a:ext cx="2667000" cy="65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743200"/>
            <a:ext cx="7772400" cy="125095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3200" b="1" dirty="0" smtClean="0"/>
              <a:t>Survey of Career Service Professionals:</a:t>
            </a:r>
            <a:br>
              <a:rPr lang="en-US" sz="3200" b="1" dirty="0" smtClean="0"/>
            </a:br>
            <a:r>
              <a:rPr lang="en-US" sz="3200" b="1" dirty="0" smtClean="0"/>
              <a:t>Secondary Education Sector</a:t>
            </a:r>
            <a:endParaRPr lang="en-US" sz="32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953000"/>
            <a:ext cx="6400800" cy="1165225"/>
          </a:xfrm>
        </p:spPr>
        <p:txBody>
          <a:bodyPr/>
          <a:lstStyle/>
          <a:p>
            <a:r>
              <a:rPr lang="en-US" sz="2000" dirty="0" smtClean="0"/>
              <a:t>January, 2012</a:t>
            </a:r>
            <a:endParaRPr lang="en-US" sz="2000" dirty="0"/>
          </a:p>
        </p:txBody>
      </p:sp>
      <p:pic>
        <p:nvPicPr>
          <p:cNvPr id="5" name="Picture 4" descr="\\172.16.16.2\Network Share\MARKETING-COMMUNICATIONS\Visual Identity &amp; Logos\Logos - Family\CERIC\CERIC-Hrznt_CMYK-Colou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14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600200"/>
            <a:ext cx="731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In which of the following areas would you like to focus </a:t>
            </a:r>
            <a:r>
              <a:rPr lang="en-US" sz="1200" b="1" dirty="0" smtClean="0"/>
              <a:t>your professional </a:t>
            </a:r>
            <a:r>
              <a:rPr lang="en-US" sz="1200" b="1" dirty="0"/>
              <a:t>development over the next year? (Select up to 5)</a:t>
            </a:r>
            <a:r>
              <a:rPr lang="en-US" dirty="0"/>
              <a:t> 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55" y="2154198"/>
            <a:ext cx="7287290" cy="397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2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Thinking about given time constraints and available </a:t>
            </a:r>
            <a:r>
              <a:rPr lang="en-US" sz="1400" b="1" dirty="0" smtClean="0"/>
              <a:t>resources,</a:t>
            </a:r>
          </a:p>
          <a:p>
            <a:pPr algn="ctr"/>
            <a:r>
              <a:rPr lang="en-US" sz="1400" b="1" dirty="0" smtClean="0"/>
              <a:t>what </a:t>
            </a:r>
            <a:r>
              <a:rPr lang="en-US" sz="1400" b="1" dirty="0"/>
              <a:t>type of training do you prefer? (Select the top 3 that apply)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858594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447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876425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Given the training opportunities currently available to the </a:t>
            </a:r>
            <a:r>
              <a:rPr lang="en-US" sz="1400" b="1" dirty="0" smtClean="0"/>
              <a:t>field,</a:t>
            </a:r>
          </a:p>
          <a:p>
            <a:pPr algn="ctr"/>
            <a:r>
              <a:rPr lang="en-US" sz="1400" b="1" dirty="0" smtClean="0"/>
              <a:t>which </a:t>
            </a:r>
            <a:r>
              <a:rPr lang="en-US" sz="1400" b="1" dirty="0"/>
              <a:t>of the following presents the greatest challenge in meeting your training needs </a:t>
            </a:r>
            <a:r>
              <a:rPr lang="en-US" sz="1400" b="1" dirty="0" smtClean="0"/>
              <a:t>?</a:t>
            </a:r>
          </a:p>
          <a:p>
            <a:pPr algn="ctr"/>
            <a:r>
              <a:rPr lang="en-US" sz="1400" b="1" dirty="0" smtClean="0"/>
              <a:t>(</a:t>
            </a:r>
            <a:r>
              <a:rPr lang="en-US" sz="1400" b="1" dirty="0"/>
              <a:t>Select the top 3 that apply)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884688"/>
            <a:ext cx="7218290" cy="1956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214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676400"/>
            <a:ext cx="7883525" cy="4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2209800"/>
            <a:ext cx="78835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9602" y="1556175"/>
            <a:ext cx="4267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What is your yearly personal professional development budget?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3957935"/>
            <a:ext cx="7215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an employer were not in a position to cover the costs of your professional </a:t>
            </a:r>
            <a:r>
              <a:rPr lang="en-US" sz="1200" b="1" dirty="0" smtClean="0"/>
              <a:t>development,</a:t>
            </a:r>
          </a:p>
          <a:p>
            <a:pPr algn="ctr"/>
            <a:r>
              <a:rPr lang="en-US" sz="1200" b="1" dirty="0" smtClean="0"/>
              <a:t>how </a:t>
            </a:r>
            <a:r>
              <a:rPr lang="en-US" sz="1200" b="1" dirty="0"/>
              <a:t>much would you be personally willing to pay for professional development annually?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47200"/>
            <a:ext cx="7242676" cy="204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91025"/>
            <a:ext cx="7215187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6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Professional Development and Learning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27999"/>
            <a:ext cx="8209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On which of the following client groups would you most like to focus your professional development? (Select all that apply)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974" y="1981200"/>
            <a:ext cx="5388051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50912" y="1789925"/>
            <a:ext cx="7278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Is your organization involved in career development research?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0281" y="3761601"/>
            <a:ext cx="721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types of research are you undertaking? (Select all that apply)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33" y="2209800"/>
            <a:ext cx="7291448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4157663"/>
            <a:ext cx="72421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Research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799451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Are you currently evaluating the impact of your career counselling/career development program or services?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1040" y="3487250"/>
            <a:ext cx="7225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If you are currently evaluating your program, what are you focusing upon? (Select all that apply)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0" y="2209800"/>
            <a:ext cx="7267062" cy="11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0" y="3911858"/>
            <a:ext cx="7194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33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Career Competency/Mobility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1515" y="1607222"/>
            <a:ext cx="7232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being professionally certified to you?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4320" y="4002370"/>
            <a:ext cx="720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interested are you in becoming a manager in the field of career development? 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20" y="1981200"/>
            <a:ext cx="7242676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15" y="4414361"/>
            <a:ext cx="72421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9488" y="1537900"/>
            <a:ext cx="7239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important is social media in terms of the work performed by career service professionals?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41387" y="3914001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often do you use social media tools for professional purposes? 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843474"/>
            <a:ext cx="7242676" cy="196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4221976"/>
            <a:ext cx="7242175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54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Secondary Education Sector, </a:t>
            </a:r>
            <a:fld id="{850E7ACC-A807-431C-A50D-DB07112E74D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362200"/>
            <a:ext cx="7238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Age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267062" cy="2322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935033"/>
            <a:ext cx="716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What social media tools do you use most often for professional purposes?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362200"/>
            <a:ext cx="7218290" cy="3548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Technology Access and Awareness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1600200"/>
            <a:ext cx="727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How would you rate your skill-level in terms of using social </a:t>
            </a:r>
            <a:r>
              <a:rPr lang="en-US" sz="1200" b="1" dirty="0" smtClean="0"/>
              <a:t>media</a:t>
            </a:r>
          </a:p>
          <a:p>
            <a:pPr algn="ctr"/>
            <a:r>
              <a:rPr lang="en-US" sz="1200" b="1" dirty="0" smtClean="0"/>
              <a:t>(Facebook</a:t>
            </a:r>
            <a:r>
              <a:rPr lang="en-US" sz="1200" b="1" dirty="0"/>
              <a:t>, LinkedIn, </a:t>
            </a:r>
            <a:r>
              <a:rPr lang="en-US" sz="1200" b="1" dirty="0" err="1"/>
              <a:t>Prezi</a:t>
            </a:r>
            <a:r>
              <a:rPr lang="en-US" sz="1200" b="1" dirty="0"/>
              <a:t>, Blackboard, Twitter, etc.) as a career development tool?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50912" y="4031218"/>
            <a:ext cx="7242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To what extent are you involved in educating your clients about how to use social media tools?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2" y="4381500"/>
            <a:ext cx="72421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25" y="2080915"/>
            <a:ext cx="7267062" cy="1694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60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 anchor="t" anchorCtr="0">
            <a:normAutofit/>
          </a:bodyPr>
          <a:lstStyle/>
          <a:p>
            <a:r>
              <a:rPr lang="en-US" b="1" dirty="0"/>
              <a:t>Survey of Career Service Professionals</a:t>
            </a:r>
            <a:endParaRPr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1813173"/>
            <a:ext cx="8686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endParaRPr lang="en-US" sz="2000" kern="0" dirty="0" smtClean="0">
              <a:solidFill>
                <a:srgbClr val="000000"/>
              </a:solidFill>
              <a:latin typeface="Times New Roman"/>
              <a:cs typeface="Arial"/>
            </a:endParaRPr>
          </a:p>
          <a:p>
            <a:pPr lvl="0" algn="ctr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 smtClean="0">
                <a:solidFill>
                  <a:srgbClr val="000000"/>
                </a:solidFill>
                <a:latin typeface="Times New Roman"/>
                <a:cs typeface="Arial"/>
              </a:rPr>
              <a:t>Please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visit the CERIC website to download the </a:t>
            </a:r>
            <a:r>
              <a:rPr lang="en-US" sz="2000" i="1" kern="0" dirty="0">
                <a:solidFill>
                  <a:srgbClr val="000000"/>
                </a:solidFill>
                <a:latin typeface="Times New Roman"/>
                <a:cs typeface="Arial"/>
              </a:rPr>
              <a:t>Survey of Career Service Professionals Highlights Report </a:t>
            </a: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(available in English and French)</a:t>
            </a:r>
          </a:p>
          <a:p>
            <a:pPr lvl="0" algn="ctr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000" kern="0" dirty="0">
                <a:solidFill>
                  <a:srgbClr val="000000"/>
                </a:solidFill>
                <a:latin typeface="Times New Roman"/>
                <a:cs typeface="Arial"/>
              </a:rPr>
              <a:t>and other information documents.</a:t>
            </a:r>
          </a:p>
        </p:txBody>
      </p:sp>
    </p:spTree>
    <p:extLst>
      <p:ext uri="{BB962C8B-B14F-4D97-AF65-F5344CB8AC3E}">
        <p14:creationId xmlns:p14="http://schemas.microsoft.com/office/powerpoint/2010/main" val="393689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133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highest level of education completed?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43200"/>
            <a:ext cx="7267062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1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599" y="1600200"/>
            <a:ext cx="7162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was your main area of focus in your highest level </a:t>
            </a:r>
            <a:r>
              <a:rPr lang="en-US" b="1" dirty="0" smtClean="0"/>
              <a:t>of</a:t>
            </a:r>
          </a:p>
          <a:p>
            <a:pPr algn="ctr"/>
            <a:r>
              <a:rPr lang="en-US" b="1" dirty="0" smtClean="0"/>
              <a:t>post-secondary </a:t>
            </a:r>
            <a:r>
              <a:rPr lang="en-US" b="1" dirty="0"/>
              <a:t>studies applicable to the career services field?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49" y="2286000"/>
            <a:ext cx="7193903" cy="3737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8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2286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Years working in career </a:t>
            </a:r>
            <a:r>
              <a:rPr lang="en-US" b="1" dirty="0" smtClean="0"/>
              <a:t>development?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55" y="2863351"/>
            <a:ext cx="7218290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1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9050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your gross (before deductions) annual salary or income?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381725"/>
            <a:ext cx="7242676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0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9050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answer BEST describes your job function as it relates to </a:t>
            </a:r>
            <a:r>
              <a:rPr lang="en-US" sz="1400" b="1" dirty="0" smtClean="0"/>
              <a:t>the</a:t>
            </a:r>
          </a:p>
          <a:p>
            <a:pPr algn="ctr"/>
            <a:r>
              <a:rPr lang="en-US" sz="1400" b="1" dirty="0" smtClean="0"/>
              <a:t>career </a:t>
            </a:r>
            <a:r>
              <a:rPr lang="en-US" sz="1400" b="1" dirty="0"/>
              <a:t>development/career counselling field? (Choose 1 answer)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455" y="2631683"/>
            <a:ext cx="7395089" cy="246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2378330"/>
            <a:ext cx="7162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How did you find yourself working in the career development field? (Select all that apply)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2" y="2863351"/>
            <a:ext cx="7242676" cy="1999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35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anchor="t" anchorCtr="0">
            <a:normAutofit/>
          </a:bodyPr>
          <a:lstStyle/>
          <a:p>
            <a:pPr>
              <a:buNone/>
            </a:pPr>
            <a:r>
              <a:rPr lang="en-US" b="1" dirty="0" smtClean="0"/>
              <a:t>Demographic Information</a:t>
            </a:r>
            <a:endParaRPr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Secondary Education Sector, </a:t>
            </a:r>
            <a:fld id="{850E7ACC-A807-431C-A50D-DB07112E7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399"/>
            <a:ext cx="7206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If you are considering moving to a new field, please indicate the reason. (Select all that apply)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9" y="2590800"/>
            <a:ext cx="7218290" cy="318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9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ERIC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637</Words>
  <Application>Microsoft Office PowerPoint</Application>
  <PresentationFormat>On-screen Show (4:3)</PresentationFormat>
  <Paragraphs>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1_Custom Design</vt:lpstr>
      <vt:lpstr>Custom Design</vt:lpstr>
      <vt:lpstr>CERIC</vt:lpstr>
      <vt:lpstr>Survey of Career Service Professionals: Secondary Education Sector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Demographic Information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Professional Development and Learning</vt:lpstr>
      <vt:lpstr>Research</vt:lpstr>
      <vt:lpstr>Research</vt:lpstr>
      <vt:lpstr>Career Competency/Mobility</vt:lpstr>
      <vt:lpstr>Technology Access and Awareness</vt:lpstr>
      <vt:lpstr>Technology Access and Awareness</vt:lpstr>
      <vt:lpstr>Technology Access and Awareness</vt:lpstr>
      <vt:lpstr>Survey of Career Service Professionals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ONTARIO</dc:title>
  <dc:subject>CERIC 2011 Survey</dc:subject>
  <dc:creator>FluidSurveys</dc:creator>
  <cp:keywords>FluidSurveys</cp:keywords>
  <dc:description>Examples</dc:description>
  <cp:lastModifiedBy>Mario Gravelle</cp:lastModifiedBy>
  <cp:revision>53</cp:revision>
  <cp:lastPrinted>2013-01-04T15:11:26Z</cp:lastPrinted>
  <dcterms:created xsi:type="dcterms:W3CDTF">2012-05-29T20:03:54Z</dcterms:created>
  <dcterms:modified xsi:type="dcterms:W3CDTF">2013-01-09T17:43:13Z</dcterms:modified>
  <cp:category>Examples</cp:category>
</cp:coreProperties>
</file>