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4081" r:id="rId2"/>
    <p:sldMasterId id="2147484068" r:id="rId3"/>
    <p:sldMasterId id="2147484093" r:id="rId4"/>
  </p:sldMasterIdLst>
  <p:notesMasterIdLst>
    <p:notesMasterId r:id="rId27"/>
  </p:notesMasterIdLst>
  <p:sldIdLst>
    <p:sldId id="311" r:id="rId5"/>
    <p:sldId id="258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4" r:id="rId15"/>
    <p:sldId id="323" r:id="rId16"/>
    <p:sldId id="322" r:id="rId17"/>
    <p:sldId id="325" r:id="rId18"/>
    <p:sldId id="326" r:id="rId19"/>
    <p:sldId id="289" r:id="rId20"/>
    <p:sldId id="327" r:id="rId21"/>
    <p:sldId id="296" r:id="rId22"/>
    <p:sldId id="328" r:id="rId23"/>
    <p:sldId id="332" r:id="rId24"/>
    <p:sldId id="331" r:id="rId25"/>
    <p:sldId id="31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>
        <p:scale>
          <a:sx n="100" d="100"/>
          <a:sy n="100" d="100"/>
        </p:scale>
        <p:origin x="-123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E65DF0-B023-4344-B8AE-18E8B0A5CB37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99D66F-79CE-4ACA-B325-62C6A741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0910-43E6-462D-9554-C1F7B3FC5F2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4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0910-43E6-462D-9554-C1F7B3FC5F2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3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4400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3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9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1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43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3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4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2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48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19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09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6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0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27CB61-099C-453C-826B-26CE6C283D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45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D636E5-90C7-4B5E-8186-ECE0EDFF18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96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41F860-F655-474A-9C47-F6D0CD99B8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6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2FD311-D2BD-438D-9EF6-335408D033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09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4A906-3594-4EC2-96E9-55CA9962C6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5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504C83-4810-4B58-BEBD-8131C596C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78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F9F97B-B65C-4B2D-A328-FE9C49B912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83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352EF8-7BF2-47F0-93C9-D1C9F7F088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30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F97350-916C-48E4-817A-D88CC92030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24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FF543D-F45F-40B8-B34C-1FFB6F984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9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4C5B32-BFD2-4AAF-8E0B-80272F0A5F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8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9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2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0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1516064"/>
            <a:ext cx="9144000" cy="365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" y="6096000"/>
            <a:ext cx="2667000" cy="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8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380163"/>
            <a:ext cx="1666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9389D3-E558-4EFD-9BDD-E6FCA0614A9C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57338"/>
            <a:ext cx="9144000" cy="365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" y="6096000"/>
            <a:ext cx="2667000" cy="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0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25095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b="1" dirty="0" smtClean="0"/>
              <a:t>Survey of Career Service Professionals:</a:t>
            </a:r>
            <a:br>
              <a:rPr lang="en-US" sz="3200" b="1" dirty="0" smtClean="0"/>
            </a:br>
            <a:r>
              <a:rPr lang="en-US" sz="3200" b="1" dirty="0" smtClean="0"/>
              <a:t>Corporate Sector</a:t>
            </a:r>
            <a:br>
              <a:rPr lang="en-US" sz="3200" b="1" dirty="0" smtClean="0"/>
            </a:br>
            <a:r>
              <a:rPr lang="en-US" sz="2400" b="1" dirty="0" smtClean="0"/>
              <a:t>(career development within a corporation)</a:t>
            </a:r>
            <a:endParaRPr lang="en-US" sz="2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105400"/>
            <a:ext cx="6400800" cy="1012825"/>
          </a:xfrm>
        </p:spPr>
        <p:txBody>
          <a:bodyPr/>
          <a:lstStyle/>
          <a:p>
            <a:r>
              <a:rPr lang="en-US" sz="2000" dirty="0" smtClean="0"/>
              <a:t>January, 2012</a:t>
            </a:r>
            <a:endParaRPr lang="en-US" sz="2000" dirty="0"/>
          </a:p>
        </p:txBody>
      </p:sp>
      <p:pic>
        <p:nvPicPr>
          <p:cNvPr id="5" name="Picture 4" descr="\\172.16.16.2\Network Share\MARKETING-COMMUNICATIONS\Visual Identity &amp; Logos\Logos - Family\CERIC\CERIC-Hrznt_CMYK-Colou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8674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4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77998"/>
            <a:ext cx="7315834" cy="406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152400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 which of the following areas would you like to focus </a:t>
            </a:r>
            <a:r>
              <a:rPr lang="en-US" sz="1200" b="1" dirty="0" smtClean="0"/>
              <a:t>your professional </a:t>
            </a:r>
            <a:r>
              <a:rPr lang="en-US" sz="1200" b="1" dirty="0"/>
              <a:t>development over the next year? (Select up to 5)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02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7699915" cy="32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82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Thinking about given time constraints and available </a:t>
            </a:r>
            <a:r>
              <a:rPr lang="en-US" sz="1400" b="1" dirty="0" smtClean="0"/>
              <a:t>resources,</a:t>
            </a:r>
          </a:p>
          <a:p>
            <a:pPr algn="ctr"/>
            <a:r>
              <a:rPr lang="en-US" sz="1400" b="1" dirty="0" smtClean="0"/>
              <a:t>what </a:t>
            </a:r>
            <a:r>
              <a:rPr lang="en-US" sz="1400" b="1" dirty="0"/>
              <a:t>type of training do you prefer? (Select the top 3 that apply)</a:t>
            </a:r>
          </a:p>
        </p:txBody>
      </p:sp>
    </p:spTree>
    <p:extLst>
      <p:ext uri="{BB962C8B-B14F-4D97-AF65-F5344CB8AC3E}">
        <p14:creationId xmlns:p14="http://schemas.microsoft.com/office/powerpoint/2010/main" val="39544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716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Given the training opportunities currently available to the </a:t>
            </a:r>
            <a:r>
              <a:rPr lang="en-US" sz="1400" b="1" dirty="0" smtClean="0"/>
              <a:t>field,</a:t>
            </a:r>
          </a:p>
          <a:p>
            <a:pPr algn="ctr"/>
            <a:r>
              <a:rPr lang="en-US" sz="1400" b="1" dirty="0" smtClean="0"/>
              <a:t>which </a:t>
            </a:r>
            <a:r>
              <a:rPr lang="en-US" sz="1400" b="1" dirty="0"/>
              <a:t>of the following presents the greatest challenge in meeting your training needs </a:t>
            </a:r>
            <a:r>
              <a:rPr lang="en-US" sz="1400" b="1" dirty="0" smtClean="0"/>
              <a:t>?</a:t>
            </a:r>
          </a:p>
          <a:p>
            <a:pPr algn="ctr"/>
            <a:r>
              <a:rPr lang="en-US" sz="1400" b="1" dirty="0" smtClean="0"/>
              <a:t>(</a:t>
            </a:r>
            <a:r>
              <a:rPr lang="en-US" sz="1400" b="1" dirty="0"/>
              <a:t>Select the top 3 that apply)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5" y="2884688"/>
            <a:ext cx="7218290" cy="195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1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7882811" cy="352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752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Given the available sources for career-related </a:t>
            </a:r>
            <a:r>
              <a:rPr lang="en-US" sz="1200" b="1" dirty="0" smtClean="0"/>
              <a:t>information, which </a:t>
            </a:r>
            <a:r>
              <a:rPr lang="en-US" sz="1200" b="1" dirty="0"/>
              <a:t>of the following has presented </a:t>
            </a:r>
            <a:r>
              <a:rPr lang="en-US" sz="1200" b="1" dirty="0" smtClean="0"/>
              <a:t>you</a:t>
            </a:r>
          </a:p>
          <a:p>
            <a:pPr algn="ctr"/>
            <a:r>
              <a:rPr lang="en-US" sz="1200" b="1" dirty="0" smtClean="0"/>
              <a:t>with </a:t>
            </a:r>
            <a:r>
              <a:rPr lang="en-US" sz="1200" b="1" dirty="0"/>
              <a:t>the greatest challenge in meeting your research and information needs? (Select the top 3 that apply)</a:t>
            </a:r>
          </a:p>
        </p:txBody>
      </p:sp>
    </p:spTree>
    <p:extLst>
      <p:ext uri="{BB962C8B-B14F-4D97-AF65-F5344CB8AC3E}">
        <p14:creationId xmlns:p14="http://schemas.microsoft.com/office/powerpoint/2010/main" val="41562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85" y="1833174"/>
            <a:ext cx="7242676" cy="201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2" y="4419600"/>
            <a:ext cx="72421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1862" y="1556175"/>
            <a:ext cx="7242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is your yearly personal professional development budget?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1861" y="3957935"/>
            <a:ext cx="724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an employer were not in a position to cover the costs of your professional </a:t>
            </a:r>
            <a:r>
              <a:rPr lang="en-US" sz="1200" b="1" dirty="0" smtClean="0"/>
              <a:t>development,</a:t>
            </a:r>
          </a:p>
          <a:p>
            <a:pPr algn="ctr"/>
            <a:r>
              <a:rPr lang="en-US" sz="1200" b="1" dirty="0" smtClean="0"/>
              <a:t>how </a:t>
            </a:r>
            <a:r>
              <a:rPr lang="en-US" sz="1200" b="1" dirty="0"/>
              <a:t>much would you be personally willing to pay for professional development annually?</a:t>
            </a:r>
          </a:p>
        </p:txBody>
      </p:sp>
    </p:spTree>
    <p:extLst>
      <p:ext uri="{BB962C8B-B14F-4D97-AF65-F5344CB8AC3E}">
        <p14:creationId xmlns:p14="http://schemas.microsoft.com/office/powerpoint/2010/main" val="40406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27998"/>
            <a:ext cx="8056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On which of the following client groups would you most like to focus your professional development? (Select all that apply)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27" y="1904998"/>
            <a:ext cx="5294346" cy="422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Research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267062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7665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Is your organization involved in career development research?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" y="4267200"/>
            <a:ext cx="72183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0756" y="39001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types of research are you undertaking? (Select all that apply)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Research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267062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1799451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Are you currently evaluating the impact of your career counselling/career development program or services?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4038600"/>
            <a:ext cx="72421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1225" y="3623101"/>
            <a:ext cx="723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you are currently evaluating your program, what are you focusing upon? (Select all that apply)</a:t>
            </a:r>
          </a:p>
        </p:txBody>
      </p:sp>
    </p:spTree>
    <p:extLst>
      <p:ext uri="{BB962C8B-B14F-4D97-AF65-F5344CB8AC3E}">
        <p14:creationId xmlns:p14="http://schemas.microsoft.com/office/powerpoint/2010/main" val="15833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Career Competency/Mobility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15" y="1883717"/>
            <a:ext cx="7267062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1515" y="1597193"/>
            <a:ext cx="723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important is being professionally certified to you?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" y="4419600"/>
            <a:ext cx="721836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4320" y="3998862"/>
            <a:ext cx="7209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interested are you in becoming a manager in the field of career development?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824424"/>
            <a:ext cx="7280776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9488" y="15379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important is social media in terms of the work performed by career service professionals?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4191000"/>
            <a:ext cx="724217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387" y="3914001"/>
            <a:ext cx="724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often do you use social media tools for professional purposes? </a:t>
            </a:r>
          </a:p>
        </p:txBody>
      </p:sp>
    </p:spTree>
    <p:extLst>
      <p:ext uri="{BB962C8B-B14F-4D97-AF65-F5344CB8AC3E}">
        <p14:creationId xmlns:p14="http://schemas.microsoft.com/office/powerpoint/2010/main" val="10065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253734"/>
            <a:ext cx="723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Age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242676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93903" cy="35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79653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social media tools do you use most often for professional purposes? (Select all that apply)</a:t>
            </a:r>
          </a:p>
        </p:txBody>
      </p:sp>
    </p:spTree>
    <p:extLst>
      <p:ext uri="{BB962C8B-B14F-4D97-AF65-F5344CB8AC3E}">
        <p14:creationId xmlns:p14="http://schemas.microsoft.com/office/powerpoint/2010/main" val="15368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13" y="2133600"/>
            <a:ext cx="7267062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600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would you rate your skill-level in terms of using social </a:t>
            </a:r>
            <a:r>
              <a:rPr lang="en-US" sz="1200" b="1" dirty="0" smtClean="0"/>
              <a:t>media</a:t>
            </a:r>
          </a:p>
          <a:p>
            <a:pPr algn="ctr"/>
            <a:r>
              <a:rPr lang="en-US" sz="1200" b="1" dirty="0" smtClean="0"/>
              <a:t>(Facebook</a:t>
            </a:r>
            <a:r>
              <a:rPr lang="en-US" sz="1200" b="1" dirty="0"/>
              <a:t>, LinkedIn, </a:t>
            </a:r>
            <a:r>
              <a:rPr lang="en-US" sz="1200" b="1" dirty="0" err="1"/>
              <a:t>Prezi</a:t>
            </a:r>
            <a:r>
              <a:rPr lang="en-US" sz="1200" b="1" dirty="0"/>
              <a:t>, Blackboard, Twitter, etc.) as a career development tool?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4391025"/>
            <a:ext cx="72421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0912" y="4031218"/>
            <a:ext cx="724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To what extent are you involved in educating your clients about how to use social media tools?</a:t>
            </a:r>
          </a:p>
        </p:txBody>
      </p:sp>
    </p:spTree>
    <p:extLst>
      <p:ext uri="{BB962C8B-B14F-4D97-AF65-F5344CB8AC3E}">
        <p14:creationId xmlns:p14="http://schemas.microsoft.com/office/powerpoint/2010/main" val="20126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Survey of Career Service Professionals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46525"/>
          </a:xfrm>
        </p:spPr>
        <p:txBody>
          <a:bodyPr/>
          <a:lstStyle/>
          <a:p>
            <a:pPr marL="0" indent="0" algn="ctr">
              <a:lnSpc>
                <a:spcPct val="250000"/>
              </a:lnSpc>
              <a:buNone/>
            </a:pPr>
            <a:endParaRPr lang="en-US" sz="1200" dirty="0" smtClean="0"/>
          </a:p>
          <a:p>
            <a:pPr marL="0" indent="0" algn="ctr">
              <a:lnSpc>
                <a:spcPct val="250000"/>
              </a:lnSpc>
              <a:buNone/>
            </a:pPr>
            <a:endParaRPr lang="en-US" sz="1200" dirty="0" smtClean="0"/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/>
              <a:t>Please visit the CERIC website to download the </a:t>
            </a:r>
            <a:r>
              <a:rPr lang="en-US" sz="2000" i="1" dirty="0" smtClean="0"/>
              <a:t>Survey of Career Service Professionals Highlights Report </a:t>
            </a:r>
            <a:r>
              <a:rPr lang="en-US" sz="2000" dirty="0" smtClean="0"/>
              <a:t>(available in English and French)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/>
              <a:t>and other information documents.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1200" b="0" dirty="0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Corporate Sector, 22</a:t>
            </a:r>
            <a:endParaRPr lang="en-US" sz="1200" b="0" dirty="0">
              <a:solidFill>
                <a:srgbClr val="FFFFFF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267062" cy="299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205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is your highest level of education completed?</a:t>
            </a:r>
          </a:p>
        </p:txBody>
      </p:sp>
    </p:spTree>
    <p:extLst>
      <p:ext uri="{BB962C8B-B14F-4D97-AF65-F5344CB8AC3E}">
        <p14:creationId xmlns:p14="http://schemas.microsoft.com/office/powerpoint/2010/main" val="3827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218290" cy="377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599" y="1600200"/>
            <a:ext cx="723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was your main area of focus in your highest level </a:t>
            </a:r>
            <a:r>
              <a:rPr lang="en-US" b="1" dirty="0" smtClean="0"/>
              <a:t>of</a:t>
            </a:r>
          </a:p>
          <a:p>
            <a:pPr algn="ctr"/>
            <a:r>
              <a:rPr lang="en-US" b="1" dirty="0" smtClean="0"/>
              <a:t>post-secondary </a:t>
            </a:r>
            <a:r>
              <a:rPr lang="en-US" b="1" dirty="0"/>
              <a:t>studies applicable to the career services field?</a:t>
            </a:r>
          </a:p>
        </p:txBody>
      </p:sp>
    </p:spTree>
    <p:extLst>
      <p:ext uri="{BB962C8B-B14F-4D97-AF65-F5344CB8AC3E}">
        <p14:creationId xmlns:p14="http://schemas.microsoft.com/office/powerpoint/2010/main" val="7658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209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Years working in career </a:t>
            </a:r>
            <a:r>
              <a:rPr lang="en-US" b="1" dirty="0" smtClean="0"/>
              <a:t>development?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845061"/>
            <a:ext cx="7242676" cy="203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1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363435"/>
            <a:ext cx="7242676" cy="299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806059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is your gross (before deductions) annual salary or income?</a:t>
            </a:r>
          </a:p>
        </p:txBody>
      </p:sp>
    </p:spTree>
    <p:extLst>
      <p:ext uri="{BB962C8B-B14F-4D97-AF65-F5344CB8AC3E}">
        <p14:creationId xmlns:p14="http://schemas.microsoft.com/office/powerpoint/2010/main" val="33760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828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Which answer BEST describes your job function as it relates to </a:t>
            </a:r>
            <a:r>
              <a:rPr lang="en-US" sz="1400" b="1" dirty="0" smtClean="0"/>
              <a:t>the</a:t>
            </a:r>
          </a:p>
          <a:p>
            <a:pPr algn="ctr"/>
            <a:r>
              <a:rPr lang="en-US" sz="1400" b="1" dirty="0" smtClean="0"/>
              <a:t>career </a:t>
            </a:r>
            <a:r>
              <a:rPr lang="en-US" sz="1400" b="1" dirty="0"/>
              <a:t>development/career counselling field? (Choose 1 answer)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315834" cy="2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3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845061"/>
            <a:ext cx="7242676" cy="203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226646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How did you find yourself working in the career development field? (Select all that apply)</a:t>
            </a:r>
          </a:p>
        </p:txBody>
      </p:sp>
    </p:spTree>
    <p:extLst>
      <p:ext uri="{BB962C8B-B14F-4D97-AF65-F5344CB8AC3E}">
        <p14:creationId xmlns:p14="http://schemas.microsoft.com/office/powerpoint/2010/main" val="6093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Corporate Sector, </a:t>
            </a:r>
            <a:fld id="{850E7ACC-A807-431C-A50D-DB07112E74D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7242676" cy="322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2057399"/>
            <a:ext cx="720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If you are considering moving to a new field, please indicate the reason. (Select all that apply)</a:t>
            </a:r>
          </a:p>
        </p:txBody>
      </p:sp>
    </p:spTree>
    <p:extLst>
      <p:ext uri="{BB962C8B-B14F-4D97-AF65-F5344CB8AC3E}">
        <p14:creationId xmlns:p14="http://schemas.microsoft.com/office/powerpoint/2010/main" val="26539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ERI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652</Words>
  <Application>Microsoft Office PowerPoint</Application>
  <PresentationFormat>On-screen Show (4:3)</PresentationFormat>
  <Paragraphs>84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1_Custom Design</vt:lpstr>
      <vt:lpstr>Custom Design</vt:lpstr>
      <vt:lpstr>CERIC</vt:lpstr>
      <vt:lpstr>Survey of Career Service Professionals: Corporate Sector (career development within a corporation)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Research</vt:lpstr>
      <vt:lpstr>Research</vt:lpstr>
      <vt:lpstr>Career Competency/Mobility</vt:lpstr>
      <vt:lpstr>Technology Access and Awareness</vt:lpstr>
      <vt:lpstr>Technology Access and Awareness</vt:lpstr>
      <vt:lpstr>Technology Access and Awareness</vt:lpstr>
      <vt:lpstr>Survey of Career Service Professionals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</dc:title>
  <dc:subject>CERIC 2011 Survey</dc:subject>
  <dc:creator>FluidSurveys</dc:creator>
  <cp:keywords>FluidSurveys</cp:keywords>
  <dc:description>Examples</dc:description>
  <cp:lastModifiedBy>Mario Gravelle</cp:lastModifiedBy>
  <cp:revision>44</cp:revision>
  <cp:lastPrinted>2013-01-09T15:44:02Z</cp:lastPrinted>
  <dcterms:created xsi:type="dcterms:W3CDTF">2012-05-29T20:03:54Z</dcterms:created>
  <dcterms:modified xsi:type="dcterms:W3CDTF">2013-01-09T17:27:40Z</dcterms:modified>
  <cp:category>Examples</cp:category>
</cp:coreProperties>
</file>